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9144000" cy="5143500"/>
  <p:embeddedFontLst>
    <p:embeddedFont>
      <p:font typeface="Montserrat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5c6f893e74_0_63:notes"/>
          <p:cNvSpPr txBox="1"/>
          <p:nvPr>
            <p:ph idx="1" type="body"/>
          </p:nvPr>
        </p:nvSpPr>
        <p:spPr>
          <a:xfrm>
            <a:off x="914400" y="2475309"/>
            <a:ext cx="73152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15c6f893e74_0_63:notes"/>
          <p:cNvSpPr/>
          <p:nvPr>
            <p:ph idx="2" type="sldImg"/>
          </p:nvPr>
        </p:nvSpPr>
        <p:spPr>
          <a:xfrm>
            <a:off x="914400" y="642938"/>
            <a:ext cx="7315200" cy="173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512375" y="200448"/>
            <a:ext cx="8119249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311700" y="2017425"/>
            <a:ext cx="39999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12"/>
          <p:cNvSpPr txBox="1"/>
          <p:nvPr>
            <p:ph idx="2" type="body"/>
          </p:nvPr>
        </p:nvSpPr>
        <p:spPr>
          <a:xfrm>
            <a:off x="4832400" y="2162825"/>
            <a:ext cx="3999900" cy="24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hasCustomPrompt="1" type="title"/>
          </p:nvPr>
        </p:nvSpPr>
        <p:spPr>
          <a:xfrm>
            <a:off x="3753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181942" y="159973"/>
            <a:ext cx="7886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490300" y="2225802"/>
            <a:ext cx="6163398" cy="65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81424" y="1033983"/>
            <a:ext cx="818115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1490300" y="2225802"/>
            <a:ext cx="6163398" cy="65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1490300" y="2225802"/>
            <a:ext cx="6163398" cy="65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311704" y="744575"/>
            <a:ext cx="4191600" cy="180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311700" y="2655650"/>
            <a:ext cx="41916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700200" y="2150850"/>
            <a:ext cx="7743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490300" y="2225802"/>
            <a:ext cx="6163398" cy="650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81424" y="1033983"/>
            <a:ext cx="818115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96" name="Google Shape;96;p2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6838425" y="2408653"/>
            <a:ext cx="2281771" cy="256575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/>
        </p:nvSpPr>
        <p:spPr>
          <a:xfrm>
            <a:off x="379350" y="2798325"/>
            <a:ext cx="3029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21"/>
          <p:cNvCxnSpPr/>
          <p:nvPr/>
        </p:nvCxnSpPr>
        <p:spPr>
          <a:xfrm>
            <a:off x="477371" y="2798322"/>
            <a:ext cx="2794500" cy="28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21"/>
          <p:cNvSpPr txBox="1"/>
          <p:nvPr/>
        </p:nvSpPr>
        <p:spPr>
          <a:xfrm>
            <a:off x="379351" y="3963536"/>
            <a:ext cx="2418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21"/>
          <p:cNvPicPr preferRelativeResize="0"/>
          <p:nvPr/>
        </p:nvPicPr>
        <p:blipFill rotWithShape="1">
          <a:blip r:embed="rId4">
            <a:alphaModFix/>
          </a:blip>
          <a:srcRect b="23864" l="0" r="0" t="21526"/>
          <a:stretch/>
        </p:blipFill>
        <p:spPr>
          <a:xfrm>
            <a:off x="477375" y="1181450"/>
            <a:ext cx="2545900" cy="13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512375" y="200448"/>
            <a:ext cx="48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1. Descriptive Statistics</a:t>
            </a:r>
            <a:endParaRPr sz="1600"/>
          </a:p>
        </p:txBody>
      </p:sp>
      <p:sp>
        <p:nvSpPr>
          <p:cNvPr id="106" name="Google Shape;106;p22"/>
          <p:cNvSpPr txBox="1"/>
          <p:nvPr/>
        </p:nvSpPr>
        <p:spPr>
          <a:xfrm>
            <a:off x="585375" y="1033975"/>
            <a:ext cx="66351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93345" lvl="0" marL="105410" marR="827405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A. Kolom dengan tipe data pada dataset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E Commerce Dataset</a:t>
            </a:r>
            <a:r>
              <a:rPr lang="en-US">
                <a:solidFill>
                  <a:srgbClr val="CE9178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sudah sesuai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93345" lvl="0" marL="105410" marR="827405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B. Beberapa kolom yang memiliki nilai kosong antara lain = Tenure, WarehouseToHome, HourSpendOnApp, OrderAmountHikeFromlastYear, CouponUsed, OrderCount, DaySinceLastOrder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93345" lvl="0" marL="105410" marR="827405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C. Tidak ada 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kolom yang memiliki nilai summary 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(min/mean/median/max/unique/top/freq)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agak aneh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512375" y="200448"/>
            <a:ext cx="46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2. Univariate Analysis </a:t>
            </a:r>
            <a:endParaRPr sz="1600"/>
          </a:p>
        </p:txBody>
      </p:sp>
      <p:sp>
        <p:nvSpPr>
          <p:cNvPr id="112" name="Google Shape;112;p23"/>
          <p:cNvSpPr txBox="1"/>
          <p:nvPr/>
        </p:nvSpPr>
        <p:spPr>
          <a:xfrm>
            <a:off x="585375" y="1033983"/>
            <a:ext cx="7851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p23"/>
          <p:cNvSpPr txBox="1"/>
          <p:nvPr/>
        </p:nvSpPr>
        <p:spPr>
          <a:xfrm>
            <a:off x="585375" y="1033975"/>
            <a:ext cx="7851000" cy="28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17500" lvl="0" marL="457200" marR="827405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Verdana"/>
              <a:buAutoNum type="alphaUcPeriod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Terdapat Outliers= Tenure, WarehouseToHome, HoursSpendOnApp, NumberOfDeviceRegistered, NumberOfAddress, CouponUsed, OrderCount, DaySinceLastOrder, CashbackAmount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82740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AutoNum type="alphaUcPeriod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Skewed= Hampir semua skewed positif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82740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AutoNum type="alphaUcPeriod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Untuk Target Churn terdapat class imbalance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93345" lvl="0" marL="105410" marR="827405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93345" lvl="0" marL="105410" marR="827405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93345" lvl="0" marL="105410" marR="827405" rt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512375" y="200448"/>
            <a:ext cx="48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3. Multivariate Analysis</a:t>
            </a:r>
            <a:endParaRPr sz="1600"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481424" y="1033983"/>
            <a:ext cx="81813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16204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None/>
            </a:pPr>
            <a:r>
              <a:rPr lang="en-US"/>
              <a:t>Beberapa hal dapat diperhatikan dari Heatmap</a:t>
            </a:r>
            <a:endParaRPr/>
          </a:p>
          <a:p>
            <a:pPr indent="0" lvl="0" marL="116204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None/>
            </a:pPr>
            <a:r>
              <a:rPr lang="en-US"/>
              <a:t>- OrderCount - CouponUsed = 0.75</a:t>
            </a:r>
            <a:endParaRPr/>
          </a:p>
          <a:p>
            <a:pPr indent="0" lvl="0" marL="116204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None/>
            </a:pPr>
            <a:r>
              <a:rPr lang="en-US"/>
              <a:t>- Churn - Complain = 0.25 (Semakin tinggi complain semakin besar kemungkinan untuk churn)</a:t>
            </a:r>
            <a:endParaRPr/>
          </a:p>
          <a:p>
            <a:pPr indent="0" lvl="0" marL="116204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None/>
            </a:pPr>
            <a:r>
              <a:rPr lang="en-US"/>
              <a:t>- Churn - Tenure = -0.35 (Semakin rendah Tenure semakin besar kemungkinan untuk Churn)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/>
        </p:nvSpPr>
        <p:spPr>
          <a:xfrm>
            <a:off x="512375" y="200448"/>
            <a:ext cx="42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latin typeface="Verdana"/>
                <a:ea typeface="Verdana"/>
                <a:cs typeface="Verdana"/>
                <a:sym typeface="Verdana"/>
              </a:rPr>
              <a:t>4. Business Insight</a:t>
            </a:r>
            <a:endParaRPr b="0" i="0" sz="1600" u="none" cap="none" strike="noStrike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585375" y="1033983"/>
            <a:ext cx="7713900" cy="17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Setelah melakukan analisis diatas dapat ditarik beberapa insight: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1. Customer dengan Tenure rendah memiliki kecenderungan untuk Churn lebih tinggi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2. Customer yang pernah melakukan Complain lebih banyak memiliki kecenderungan untuk Churn lebih tinggi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3. Customer dengan status single memiliki tingkat churn paling tinggi dibandingkan status lainnya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